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9" d="100"/>
          <a:sy n="79" d="100"/>
        </p:scale>
        <p:origin x="37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908BCF-47C4-6970-7CBB-ADE8E5A69F22}"/>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08BA6D14-9165-5940-5C30-2545C8E8C8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7914E2B-7B0C-03D9-CC65-40A8EA87A4E5}"/>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5" name="Segnaposto piè di pagina 4">
            <a:extLst>
              <a:ext uri="{FF2B5EF4-FFF2-40B4-BE49-F238E27FC236}">
                <a16:creationId xmlns:a16="http://schemas.microsoft.com/office/drawing/2014/main" id="{C2B2798B-5768-FDB8-5FD8-E189554AEA6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2E679AA-B738-B831-8873-166D58D28A1E}"/>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2893332767"/>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61F5C7-8FA5-0711-6C27-5FB52F7FE17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46C4AA2-F708-1B61-5B00-2887C21803A4}"/>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0D62334-BF96-5A43-FEAA-2D3C0F5D952F}"/>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5" name="Segnaposto piè di pagina 4">
            <a:extLst>
              <a:ext uri="{FF2B5EF4-FFF2-40B4-BE49-F238E27FC236}">
                <a16:creationId xmlns:a16="http://schemas.microsoft.com/office/drawing/2014/main" id="{418253D5-A6E0-FDD0-8C9E-BD86D1AE78C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5257473-D3BC-3BD6-92B7-3448A2A18A70}"/>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310413298"/>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981A8A-E501-1CFA-BBB3-F29D4B7A2FC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6BF3EB6-F1FA-0BB7-43D7-B8A28833CF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7D5BBFD-A4B3-C7D9-95CB-05755CB082C0}"/>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5" name="Segnaposto piè di pagina 4">
            <a:extLst>
              <a:ext uri="{FF2B5EF4-FFF2-40B4-BE49-F238E27FC236}">
                <a16:creationId xmlns:a16="http://schemas.microsoft.com/office/drawing/2014/main" id="{8A27CDA3-5FE8-3B8B-D8CD-302A4C0FE07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660B880-1A6E-5CCE-F16F-6E2F48279352}"/>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53936474"/>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D369A4-24AD-8B1B-1A5C-D1B8A20E4D5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4BB570B-24E9-1AEB-D2C6-997095645E2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F4F3680-94A8-4BA3-E6AC-8CC4B4E995A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3740347-EEFF-70D9-037B-6511EC082240}"/>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6" name="Segnaposto piè di pagina 5">
            <a:extLst>
              <a:ext uri="{FF2B5EF4-FFF2-40B4-BE49-F238E27FC236}">
                <a16:creationId xmlns:a16="http://schemas.microsoft.com/office/drawing/2014/main" id="{A57A910B-3FB7-C30E-C5CD-75939B7C508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D21FB92-1FEE-190B-9B47-26052937D027}"/>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1988338107"/>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62CDB4-14D4-5CA1-129D-D0B4646E5FEE}"/>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AF81A12-538D-6708-C8EB-B257883C51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A521E0D-C78C-EA2A-FAA5-11A16EBDF829}"/>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39F0530-4CD7-2E15-D231-52EBBB6401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F4C14CD-0644-369B-5FF0-D5E48C9CF6E9}"/>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3FED549-B8B1-7DBC-670C-EC070C65690D}"/>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8" name="Segnaposto piè di pagina 7">
            <a:extLst>
              <a:ext uri="{FF2B5EF4-FFF2-40B4-BE49-F238E27FC236}">
                <a16:creationId xmlns:a16="http://schemas.microsoft.com/office/drawing/2014/main" id="{C69D5D1A-9700-CE8B-00CB-2D180BAD69F3}"/>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A64A0DCA-F31C-59FD-0C4D-4CF9F96833F9}"/>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3959579530"/>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78EA77-41D0-D311-97FB-B0F2BD8226F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D9918DF-30A6-5EC0-28BC-003BBDD8203F}"/>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4" name="Segnaposto piè di pagina 3">
            <a:extLst>
              <a:ext uri="{FF2B5EF4-FFF2-40B4-BE49-F238E27FC236}">
                <a16:creationId xmlns:a16="http://schemas.microsoft.com/office/drawing/2014/main" id="{C4A6C363-3E34-FF04-959F-253736DFA22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BB34BFF1-C8FD-5C23-1D1D-44CD0DA1E636}"/>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3353689532"/>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77EC471-886E-10AB-18B7-118B454E7D90}"/>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3" name="Segnaposto piè di pagina 2">
            <a:extLst>
              <a:ext uri="{FF2B5EF4-FFF2-40B4-BE49-F238E27FC236}">
                <a16:creationId xmlns:a16="http://schemas.microsoft.com/office/drawing/2014/main" id="{116D367C-ADD4-9582-5D91-BFCF1F57808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461EE34D-2400-4C13-A140-1A049A4B3CC4}"/>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2300292268"/>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C8D2BB-CDCB-186B-9A65-A621596B1BF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4CFB4E7-9FE4-D4AE-A4D7-49F27B2DD5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F7A7369-6EB2-C58F-6D9D-D0CB7CE3BF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B20C29C-2C06-81FA-420A-B50EE1B6EB5E}"/>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6" name="Segnaposto piè di pagina 5">
            <a:extLst>
              <a:ext uri="{FF2B5EF4-FFF2-40B4-BE49-F238E27FC236}">
                <a16:creationId xmlns:a16="http://schemas.microsoft.com/office/drawing/2014/main" id="{885C7A1F-229F-1493-AC76-BCAC8112577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CCB7802-CBB1-F3F5-2939-0AF0E28AB271}"/>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2928519023"/>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A8AD22-5204-FE88-5FE8-9DD4DB2A168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6411605-B043-54F6-A1BE-8801863E63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A49C04C2-6B8D-C106-5FD6-391EC98F9A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2076C63-8ECB-0DD3-B979-B94D36568FBE}"/>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6" name="Segnaposto piè di pagina 5">
            <a:extLst>
              <a:ext uri="{FF2B5EF4-FFF2-40B4-BE49-F238E27FC236}">
                <a16:creationId xmlns:a16="http://schemas.microsoft.com/office/drawing/2014/main" id="{AA8239FC-B164-0A69-DE95-78A8FE32F1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75B16DF-00E8-9A27-9680-9059FA6254E4}"/>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4017606265"/>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98863A-D5D1-7DFB-71D5-C2C0A3E800C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983AF92-746E-B912-D1A3-5F3619C48C7B}"/>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1DA9CC-400F-2F13-AE43-B73C008EED5B}"/>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5" name="Segnaposto piè di pagina 4">
            <a:extLst>
              <a:ext uri="{FF2B5EF4-FFF2-40B4-BE49-F238E27FC236}">
                <a16:creationId xmlns:a16="http://schemas.microsoft.com/office/drawing/2014/main" id="{1573CCA8-CE81-A1B9-2A07-F67DEAEDB86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9A14AFF-7A20-0865-FE60-75EA0680494E}"/>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1939258481"/>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7428C049-A55B-2AFE-7C95-C81C3FD39CF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5FB37A7-C3C9-CF11-F40B-2A13A9991B3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CF01B5B-3C15-0B61-1F2F-A2CFAE6BFF21}"/>
              </a:ext>
            </a:extLst>
          </p:cNvPr>
          <p:cNvSpPr>
            <a:spLocks noGrp="1"/>
          </p:cNvSpPr>
          <p:nvPr>
            <p:ph type="dt" sz="half" idx="10"/>
          </p:nvPr>
        </p:nvSpPr>
        <p:spPr/>
        <p:txBody>
          <a:bodyPr/>
          <a:lstStyle/>
          <a:p>
            <a:fld id="{473979A8-5CD3-4865-800A-0D859197E58C}" type="datetimeFigureOut">
              <a:rPr lang="it-IT" smtClean="0"/>
              <a:t>19/12/2022</a:t>
            </a:fld>
            <a:endParaRPr lang="it-IT"/>
          </a:p>
        </p:txBody>
      </p:sp>
      <p:sp>
        <p:nvSpPr>
          <p:cNvPr id="5" name="Segnaposto piè di pagina 4">
            <a:extLst>
              <a:ext uri="{FF2B5EF4-FFF2-40B4-BE49-F238E27FC236}">
                <a16:creationId xmlns:a16="http://schemas.microsoft.com/office/drawing/2014/main" id="{417099BA-2A36-6A91-BFAA-EECA85598B4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20BDA6-0963-6801-2D54-A267F14D5EBE}"/>
              </a:ext>
            </a:extLst>
          </p:cNvPr>
          <p:cNvSpPr>
            <a:spLocks noGrp="1"/>
          </p:cNvSpPr>
          <p:nvPr>
            <p:ph type="sldNum" sz="quarter" idx="12"/>
          </p:nvPr>
        </p:nvSpPr>
        <p:spPr/>
        <p:txBody>
          <a:bodyPr/>
          <a:lstStyle/>
          <a:p>
            <a:fld id="{12F6C652-5046-4A4E-9298-4825D83FBCC2}" type="slidenum">
              <a:rPr lang="it-IT" smtClean="0"/>
              <a:t>‹N›</a:t>
            </a:fld>
            <a:endParaRPr lang="it-IT"/>
          </a:p>
        </p:txBody>
      </p:sp>
    </p:spTree>
    <p:extLst>
      <p:ext uri="{BB962C8B-B14F-4D97-AF65-F5344CB8AC3E}">
        <p14:creationId xmlns:p14="http://schemas.microsoft.com/office/powerpoint/2010/main" val="3342923741"/>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6A7097A-1F3E-3683-5BA2-ED416B6D98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72C58CB-6779-9F4E-6B98-D8AB4F6D50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02D878E-98BE-5292-F0FD-A858FDF83D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979A8-5CD3-4865-800A-0D859197E58C}" type="datetimeFigureOut">
              <a:rPr lang="it-IT" smtClean="0"/>
              <a:t>19/12/2022</a:t>
            </a:fld>
            <a:endParaRPr lang="it-IT"/>
          </a:p>
        </p:txBody>
      </p:sp>
      <p:sp>
        <p:nvSpPr>
          <p:cNvPr id="5" name="Segnaposto piè di pagina 4">
            <a:extLst>
              <a:ext uri="{FF2B5EF4-FFF2-40B4-BE49-F238E27FC236}">
                <a16:creationId xmlns:a16="http://schemas.microsoft.com/office/drawing/2014/main" id="{26F5EC5D-3551-B93A-8F33-31E3F57A41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5746EF5E-5030-23B9-55A7-AE6BE3B8D0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6C652-5046-4A4E-9298-4825D83FBCC2}" type="slidenum">
              <a:rPr lang="it-IT" smtClean="0"/>
              <a:t>‹N›</a:t>
            </a:fld>
            <a:endParaRPr lang="it-IT"/>
          </a:p>
        </p:txBody>
      </p:sp>
    </p:spTree>
    <p:extLst>
      <p:ext uri="{BB962C8B-B14F-4D97-AF65-F5344CB8AC3E}">
        <p14:creationId xmlns:p14="http://schemas.microsoft.com/office/powerpoint/2010/main" val="1900372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mailto:Sandro.frera@yahoo.it" TargetMode="External"/><Relationship Id="rId2" Type="http://schemas.openxmlformats.org/officeDocument/2006/relationships/image" Target="../media/image2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mappa&#10;&#10;Descrizione generata automaticamente">
            <a:extLst>
              <a:ext uri="{FF2B5EF4-FFF2-40B4-BE49-F238E27FC236}">
                <a16:creationId xmlns:a16="http://schemas.microsoft.com/office/drawing/2014/main" id="{9128463D-7621-BBEA-818D-C09C44395A36}"/>
              </a:ext>
            </a:extLst>
          </p:cNvPr>
          <p:cNvPicPr preferRelativeResize="0">
            <a:picLocks/>
          </p:cNvPicPr>
          <p:nvPr/>
        </p:nvPicPr>
        <p:blipFill rotWithShape="1">
          <a:blip r:embed="rId2">
            <a:extLst>
              <a:ext uri="{28A0092B-C50C-407E-A947-70E740481C1C}">
                <a14:useLocalDpi xmlns:a14="http://schemas.microsoft.com/office/drawing/2010/main" val="0"/>
              </a:ext>
            </a:extLst>
          </a:blip>
          <a:srcRect l="591" r="-689"/>
          <a:stretch/>
        </p:blipFill>
        <p:spPr>
          <a:xfrm>
            <a:off x="0" y="21502"/>
            <a:ext cx="12276000" cy="6836497"/>
          </a:xfrm>
          <a:prstGeom prst="rect">
            <a:avLst/>
          </a:prstGeom>
        </p:spPr>
      </p:pic>
      <p:sp>
        <p:nvSpPr>
          <p:cNvPr id="2" name="Titolo 1">
            <a:extLst>
              <a:ext uri="{FF2B5EF4-FFF2-40B4-BE49-F238E27FC236}">
                <a16:creationId xmlns:a16="http://schemas.microsoft.com/office/drawing/2014/main" id="{804EDD24-B4E8-9C5A-0922-A175D50520C8}"/>
              </a:ext>
            </a:extLst>
          </p:cNvPr>
          <p:cNvSpPr>
            <a:spLocks noGrp="1"/>
          </p:cNvSpPr>
          <p:nvPr>
            <p:ph type="ctrTitle"/>
          </p:nvPr>
        </p:nvSpPr>
        <p:spPr/>
        <p:txBody>
          <a:bodyPr>
            <a:normAutofit/>
          </a:bodyPr>
          <a:lstStyle/>
          <a:p>
            <a:r>
              <a:rPr lang="it-IT" sz="4000" dirty="0">
                <a:solidFill>
                  <a:schemeClr val="bg1"/>
                </a:solidFill>
              </a:rPr>
              <a:t>Alfabeto</a:t>
            </a:r>
            <a:br>
              <a:rPr lang="it-IT" sz="4000" dirty="0">
                <a:solidFill>
                  <a:schemeClr val="bg1"/>
                </a:solidFill>
              </a:rPr>
            </a:br>
            <a:r>
              <a:rPr lang="it-IT" sz="4000" dirty="0">
                <a:solidFill>
                  <a:schemeClr val="bg1"/>
                </a:solidFill>
              </a:rPr>
              <a:t>parole, simboli, immagini</a:t>
            </a:r>
          </a:p>
        </p:txBody>
      </p:sp>
      <p:sp>
        <p:nvSpPr>
          <p:cNvPr id="3" name="Sottotitolo 2">
            <a:extLst>
              <a:ext uri="{FF2B5EF4-FFF2-40B4-BE49-F238E27FC236}">
                <a16:creationId xmlns:a16="http://schemas.microsoft.com/office/drawing/2014/main" id="{4559D476-F269-53AF-3BF7-B0A3A38BA865}"/>
              </a:ext>
            </a:extLst>
          </p:cNvPr>
          <p:cNvSpPr>
            <a:spLocks noGrp="1"/>
          </p:cNvSpPr>
          <p:nvPr>
            <p:ph type="subTitle" idx="1"/>
          </p:nvPr>
        </p:nvSpPr>
        <p:spPr/>
        <p:txBody>
          <a:bodyPr/>
          <a:lstStyle/>
          <a:p>
            <a:r>
              <a:rPr lang="it-IT" dirty="0">
                <a:solidFill>
                  <a:schemeClr val="bg1">
                    <a:lumMod val="95000"/>
                  </a:schemeClr>
                </a:solidFill>
              </a:rPr>
              <a:t>Opere su carta di </a:t>
            </a:r>
            <a:r>
              <a:rPr lang="it-IT" dirty="0" err="1">
                <a:solidFill>
                  <a:schemeClr val="bg1">
                    <a:lumMod val="95000"/>
                  </a:schemeClr>
                </a:solidFill>
              </a:rPr>
              <a:t>Arera</a:t>
            </a:r>
            <a:r>
              <a:rPr lang="it-IT" dirty="0">
                <a:solidFill>
                  <a:schemeClr val="bg1">
                    <a:lumMod val="95000"/>
                  </a:schemeClr>
                </a:solidFill>
              </a:rPr>
              <a:t> – Sandro Frera – 2022</a:t>
            </a:r>
          </a:p>
        </p:txBody>
      </p:sp>
    </p:spTree>
    <p:extLst>
      <p:ext uri="{BB962C8B-B14F-4D97-AF65-F5344CB8AC3E}">
        <p14:creationId xmlns:p14="http://schemas.microsoft.com/office/powerpoint/2010/main" val="3259245190"/>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486261"/>
            <a:ext cx="10294049" cy="1132939"/>
          </a:xfrm>
          <a:prstGeom prst="rect">
            <a:avLst/>
          </a:prstGeom>
          <a:noFill/>
        </p:spPr>
        <p:txBody>
          <a:bodyPr wrap="square">
            <a:spAutoFit/>
          </a:bodyPr>
          <a:lstStyle/>
          <a:p>
            <a:pPr>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Abisso:</a:t>
            </a:r>
            <a:r>
              <a:rPr lang="it-IT" sz="1800" dirty="0">
                <a:effectLst/>
                <a:latin typeface="Calibri" panose="020F0502020204030204" pitchFamily="34" charset="0"/>
                <a:ea typeface="Calibri" panose="020F0502020204030204" pitchFamily="34" charset="0"/>
                <a:cs typeface="Times New Roman" panose="02020603050405020304" pitchFamily="18" charset="0"/>
              </a:rPr>
              <a:t> in greco come in latino l’abisso indica ciò che è senza fondo, il mondo delle profondità o delle elevazioni infinite. Nei testi apocrifi indica e rappresenta gli stati informi di esistenza. La verticale non affonda, ma si innalza: l’abisso si può esprimere nel senso dell’altezza come della profondità.</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descr="Immagine che contiene testo, edificio, materiale da costruzione, pietra&#10;&#10;Descrizione generata automaticamente">
            <a:extLst>
              <a:ext uri="{FF2B5EF4-FFF2-40B4-BE49-F238E27FC236}">
                <a16:creationId xmlns:a16="http://schemas.microsoft.com/office/drawing/2014/main" id="{B86A93D5-CD0E-63F3-F6EA-648012D73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479" y="1936213"/>
            <a:ext cx="6294250" cy="4365367"/>
          </a:xfrm>
          <a:prstGeom prst="rect">
            <a:avLst/>
          </a:prstGeom>
        </p:spPr>
      </p:pic>
    </p:spTree>
    <p:extLst>
      <p:ext uri="{BB962C8B-B14F-4D97-AF65-F5344CB8AC3E}">
        <p14:creationId xmlns:p14="http://schemas.microsoft.com/office/powerpoint/2010/main" val="2172747113"/>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2800" dirty="0">
                <a:solidFill>
                  <a:srgbClr val="2F5496"/>
                </a:solidFill>
                <a:effectLst/>
                <a:latin typeface="+mj-lt"/>
                <a:ea typeface="Times New Roman" panose="02020603050405020304" pitchFamily="18" charset="0"/>
                <a:cs typeface="Times New Roman" panose="02020603050405020304" pitchFamily="18" charset="0"/>
              </a:rPr>
              <a:t>Baal e </a:t>
            </a:r>
            <a:r>
              <a:rPr lang="it-IT" sz="2800" dirty="0" err="1">
                <a:solidFill>
                  <a:srgbClr val="2F5496"/>
                </a:solidFill>
                <a:effectLst/>
                <a:latin typeface="+mj-lt"/>
                <a:ea typeface="Times New Roman" panose="02020603050405020304" pitchFamily="18" charset="0"/>
                <a:cs typeface="Times New Roman" panose="02020603050405020304" pitchFamily="18" charset="0"/>
              </a:rPr>
              <a:t>Belit</a:t>
            </a:r>
            <a:r>
              <a:rPr lang="it-IT" sz="2800" dirty="0">
                <a:effectLst/>
                <a:latin typeface="+mj-lt"/>
                <a:ea typeface="Calibri" panose="020F0502020204030204" pitchFamily="34" charset="0"/>
                <a:cs typeface="Times New Roman" panose="02020603050405020304" pitchFamily="18" charset="0"/>
              </a:rPr>
              <a:t>:</a:t>
            </a:r>
            <a:r>
              <a:rPr lang="it-IT" sz="1800" dirty="0">
                <a:effectLst/>
                <a:latin typeface="Calibri" panose="020F0502020204030204" pitchFamily="34" charset="0"/>
                <a:ea typeface="Calibri" panose="020F0502020204030204" pitchFamily="34" charset="0"/>
                <a:cs typeface="Times New Roman" panose="02020603050405020304" pitchFamily="18" charset="0"/>
              </a:rPr>
              <a:t> coppia di divinità adorata dai Semiti. Baal come dio dell’uragano e della fecondità.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Belit</a:t>
            </a:r>
            <a:r>
              <a:rPr lang="it-IT" sz="1800" dirty="0">
                <a:effectLst/>
                <a:latin typeface="Calibri" panose="020F0502020204030204" pitchFamily="34" charset="0"/>
                <a:ea typeface="Calibri" panose="020F0502020204030204" pitchFamily="34" charset="0"/>
                <a:cs typeface="Times New Roman" panose="02020603050405020304" pitchFamily="18" charset="0"/>
              </a:rPr>
              <a:t> come dea della fertilità. Il culto di Baal è diventato il simbolo della presenza e del ritorno periodico.</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descr="Immagine che contiene mappa&#10;&#10;Descrizione generata automaticamente">
            <a:extLst>
              <a:ext uri="{FF2B5EF4-FFF2-40B4-BE49-F238E27FC236}">
                <a16:creationId xmlns:a16="http://schemas.microsoft.com/office/drawing/2014/main" id="{54BAEDD3-A4A9-0964-FC97-C841C3C985A6}"/>
              </a:ext>
            </a:extLst>
          </p:cNvPr>
          <p:cNvPicPr preferRelativeResize="0">
            <a:picLocks/>
          </p:cNvPicPr>
          <p:nvPr/>
        </p:nvPicPr>
        <p:blipFill rotWithShape="1">
          <a:blip r:embed="rId2">
            <a:extLst>
              <a:ext uri="{28A0092B-C50C-407E-A947-70E740481C1C}">
                <a14:useLocalDpi xmlns:a14="http://schemas.microsoft.com/office/drawing/2010/main" val="0"/>
              </a:ext>
            </a:extLst>
          </a:blip>
          <a:srcRect l="864" t="1081" r="-864" b="-220"/>
          <a:stretch/>
        </p:blipFill>
        <p:spPr>
          <a:xfrm>
            <a:off x="3014687" y="1980000"/>
            <a:ext cx="6287809" cy="4314852"/>
          </a:xfrm>
          <a:prstGeom prst="rect">
            <a:avLst/>
          </a:prstGeom>
        </p:spPr>
      </p:pic>
    </p:spTree>
    <p:extLst>
      <p:ext uri="{BB962C8B-B14F-4D97-AF65-F5344CB8AC3E}">
        <p14:creationId xmlns:p14="http://schemas.microsoft.com/office/powerpoint/2010/main" val="3363913136"/>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mj-lt"/>
                <a:ea typeface="Times New Roman" panose="02020603050405020304" pitchFamily="18" charset="0"/>
                <a:cs typeface="Times New Roman" panose="02020603050405020304" pitchFamily="18" charset="0"/>
              </a:rPr>
              <a:t>Cinque</a:t>
            </a:r>
            <a:r>
              <a:rPr lang="it-IT" sz="2800" dirty="0">
                <a:effectLst/>
                <a:latin typeface="+mj-lt"/>
                <a:ea typeface="Calibri" panose="020F0502020204030204" pitchFamily="34" charset="0"/>
                <a:cs typeface="Times New Roman" panose="02020603050405020304" pitchFamily="18" charset="0"/>
              </a:rPr>
              <a:t>: </a:t>
            </a:r>
            <a:r>
              <a:rPr lang="it-IT" dirty="0">
                <a:latin typeface="Calibri" panose="020F0502020204030204" pitchFamily="34" charset="0"/>
                <a:ea typeface="Calibri" panose="020F0502020204030204" pitchFamily="34" charset="0"/>
                <a:cs typeface="Times New Roman" panose="02020603050405020304" pitchFamily="18" charset="0"/>
              </a:rPr>
              <a:t>è il numero del centro, dell’armonia e dell’equilibrio, ma è anche il numero dell’esistenza materiale e oggettiva, della vita manifestata.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descr="Immagine che contiene testo, mappa&#10;&#10;Descrizione generata automaticamente">
            <a:extLst>
              <a:ext uri="{FF2B5EF4-FFF2-40B4-BE49-F238E27FC236}">
                <a16:creationId xmlns:a16="http://schemas.microsoft.com/office/drawing/2014/main" id="{6F282D5E-882E-044F-EE4D-C4854C8B51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2282" y="1936213"/>
            <a:ext cx="6285073" cy="4328159"/>
          </a:xfrm>
          <a:prstGeom prst="rect">
            <a:avLst/>
          </a:prstGeom>
        </p:spPr>
      </p:pic>
    </p:spTree>
    <p:extLst>
      <p:ext uri="{BB962C8B-B14F-4D97-AF65-F5344CB8AC3E}">
        <p14:creationId xmlns:p14="http://schemas.microsoft.com/office/powerpoint/2010/main" val="1737732460"/>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532903"/>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mj-lt"/>
                <a:ea typeface="Times New Roman" panose="02020603050405020304" pitchFamily="18" charset="0"/>
                <a:cs typeface="Times New Roman" panose="02020603050405020304" pitchFamily="18" charset="0"/>
              </a:rPr>
              <a:t>Diluvio</a:t>
            </a:r>
            <a:r>
              <a:rPr lang="it-IT" sz="2800" dirty="0">
                <a:effectLst/>
                <a:latin typeface="+mj-lt"/>
                <a:ea typeface="Calibri" panose="020F0502020204030204" pitchFamily="34" charset="0"/>
                <a:cs typeface="Times New Roman" panose="02020603050405020304" pitchFamily="18" charset="0"/>
              </a:rPr>
              <a:t>: </a:t>
            </a:r>
            <a:r>
              <a:rPr lang="it-IT" dirty="0">
                <a:latin typeface="Calibri" panose="020F0502020204030204" pitchFamily="34" charset="0"/>
                <a:ea typeface="Calibri" panose="020F0502020204030204" pitchFamily="34" charset="0"/>
                <a:cs typeface="Times New Roman" panose="02020603050405020304" pitchFamily="18" charset="0"/>
              </a:rPr>
              <a:t>è il segno della germinazione e della rigenerazione.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10;&#10;Descrizione generata automaticamente">
            <a:extLst>
              <a:ext uri="{FF2B5EF4-FFF2-40B4-BE49-F238E27FC236}">
                <a16:creationId xmlns:a16="http://schemas.microsoft.com/office/drawing/2014/main" id="{D881318D-0A8D-A801-98DC-FDAF5E7267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9478" y="1936213"/>
            <a:ext cx="6243043" cy="4358631"/>
          </a:xfrm>
          <a:prstGeom prst="rect">
            <a:avLst/>
          </a:prstGeom>
        </p:spPr>
      </p:pic>
    </p:spTree>
    <p:extLst>
      <p:ext uri="{BB962C8B-B14F-4D97-AF65-F5344CB8AC3E}">
        <p14:creationId xmlns:p14="http://schemas.microsoft.com/office/powerpoint/2010/main" val="3541051643"/>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Esagramma</a:t>
            </a:r>
            <a:r>
              <a:rPr lang="it-IT" sz="1800" dirty="0">
                <a:effectLst/>
                <a:latin typeface="Calibri" panose="020F0502020204030204" pitchFamily="34" charset="0"/>
                <a:ea typeface="Calibri" panose="020F0502020204030204" pitchFamily="34" charset="0"/>
                <a:cs typeface="Times New Roman" panose="02020603050405020304" pitchFamily="18" charset="0"/>
              </a:rPr>
              <a:t>: una delle figure simboliche più universali. Nella filosofia ermetica rappresenta la sintesi delle forze evolutive e involutive.</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10;&#10;Descrizione generata automaticamente">
            <a:extLst>
              <a:ext uri="{FF2B5EF4-FFF2-40B4-BE49-F238E27FC236}">
                <a16:creationId xmlns:a16="http://schemas.microsoft.com/office/drawing/2014/main" id="{54225152-778E-9577-160F-02E8A04A65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6180" y="1936213"/>
            <a:ext cx="6287548" cy="4358640"/>
          </a:xfrm>
          <a:prstGeom prst="rect">
            <a:avLst/>
          </a:prstGeom>
        </p:spPr>
      </p:pic>
    </p:spTree>
    <p:extLst>
      <p:ext uri="{BB962C8B-B14F-4D97-AF65-F5344CB8AC3E}">
        <p14:creationId xmlns:p14="http://schemas.microsoft.com/office/powerpoint/2010/main" val="1406225168"/>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mj-lt"/>
                <a:ea typeface="Times New Roman" panose="02020603050405020304" pitchFamily="18" charset="0"/>
                <a:cs typeface="Times New Roman" panose="02020603050405020304" pitchFamily="18" charset="0"/>
              </a:rPr>
              <a:t>Fabbro</a:t>
            </a:r>
            <a:r>
              <a:rPr lang="it-IT" sz="2800" dirty="0">
                <a:effectLst/>
                <a:latin typeface="+mj-lt"/>
                <a:ea typeface="Calibri" panose="020F0502020204030204" pitchFamily="34" charset="0"/>
                <a:cs typeface="Times New Roman" panose="02020603050405020304" pitchFamily="18" charset="0"/>
              </a:rPr>
              <a:t>:</a:t>
            </a:r>
            <a:r>
              <a:rPr lang="it-IT" sz="1800" dirty="0">
                <a:effectLst/>
                <a:latin typeface="Calibri" panose="020F0502020204030204" pitchFamily="34" charset="0"/>
                <a:ea typeface="Calibri" panose="020F0502020204030204" pitchFamily="34" charset="0"/>
                <a:cs typeface="Times New Roman" panose="02020603050405020304" pitchFamily="18" charset="0"/>
              </a:rPr>
              <a:t> detentore di segreti celesti, egli procura la pioggia e guarisce le malattie; simbolo del demiurgo, ma non è Dio.</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a:extLst>
              <a:ext uri="{FF2B5EF4-FFF2-40B4-BE49-F238E27FC236}">
                <a16:creationId xmlns:a16="http://schemas.microsoft.com/office/drawing/2014/main" id="{8476CD2B-2E6F-9F61-4E9F-712BC9DFF3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200" y="1976957"/>
            <a:ext cx="6290529" cy="4290463"/>
          </a:xfrm>
          <a:prstGeom prst="rect">
            <a:avLst/>
          </a:prstGeom>
        </p:spPr>
      </p:pic>
    </p:spTree>
    <p:extLst>
      <p:ext uri="{BB962C8B-B14F-4D97-AF65-F5344CB8AC3E}">
        <p14:creationId xmlns:p14="http://schemas.microsoft.com/office/powerpoint/2010/main" val="1100394409"/>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1132939"/>
          </a:xfrm>
          <a:prstGeom prst="rect">
            <a:avLst/>
          </a:prstGeom>
          <a:noFill/>
        </p:spPr>
        <p:txBody>
          <a:bodyPr wrap="square">
            <a:spAutoFit/>
          </a:bodyPr>
          <a:lstStyle/>
          <a:p>
            <a:pPr>
              <a:lnSpc>
                <a:spcPct val="107000"/>
              </a:lnSpc>
              <a:spcAft>
                <a:spcPts val="800"/>
              </a:spcAft>
            </a:pPr>
            <a:r>
              <a:rPr lang="it-IT" sz="2800" b="1" dirty="0">
                <a:solidFill>
                  <a:srgbClr val="2F5496"/>
                </a:solidFill>
                <a:latin typeface="+mj-lt"/>
                <a:ea typeface="Calibri" panose="020F0502020204030204" pitchFamily="34" charset="0"/>
                <a:cs typeface="Times New Roman" panose="02020603050405020304" pitchFamily="18" charset="0"/>
              </a:rPr>
              <a:t>Gerusalemme</a:t>
            </a:r>
            <a:r>
              <a:rPr lang="it-IT" sz="2800" dirty="0">
                <a:effectLst/>
                <a:latin typeface="+mj-lt"/>
                <a:ea typeface="Calibri" panose="020F0502020204030204" pitchFamily="34" charset="0"/>
                <a:cs typeface="Times New Roman" panose="02020603050405020304" pitchFamily="18" charset="0"/>
              </a:rPr>
              <a:t>: </a:t>
            </a:r>
            <a:r>
              <a:rPr lang="it-IT" dirty="0">
                <a:latin typeface="Calibri" panose="020F0502020204030204" pitchFamily="34" charset="0"/>
                <a:ea typeface="Calibri" panose="020F0502020204030204" pitchFamily="34" charset="0"/>
                <a:cs typeface="Times New Roman" panose="02020603050405020304" pitchFamily="18" charset="0"/>
              </a:rPr>
              <a:t>Immagine di pace, di giustizia e di unione. Una certa importanza ha anche la forma quadrata della Gerusalemme celeste, mentre il Paradiso terrestre di norma è rotondo. Quest’ultimo è il cielo sulla terra, mentre Gerusalemme è la terra nel cielo.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a:extLst>
              <a:ext uri="{FF2B5EF4-FFF2-40B4-BE49-F238E27FC236}">
                <a16:creationId xmlns:a16="http://schemas.microsoft.com/office/drawing/2014/main" id="{DDDE91D5-988A-6411-E3EA-6242B42D8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479" y="2036432"/>
            <a:ext cx="6294250" cy="4268342"/>
          </a:xfrm>
          <a:prstGeom prst="rect">
            <a:avLst/>
          </a:prstGeom>
        </p:spPr>
      </p:pic>
    </p:spTree>
    <p:extLst>
      <p:ext uri="{BB962C8B-B14F-4D97-AF65-F5344CB8AC3E}">
        <p14:creationId xmlns:p14="http://schemas.microsoft.com/office/powerpoint/2010/main" val="744158053"/>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693525"/>
            <a:ext cx="10294049" cy="1132939"/>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Hiram: </a:t>
            </a:r>
            <a:r>
              <a:rPr lang="it-IT" sz="1800" dirty="0">
                <a:effectLst/>
                <a:latin typeface="Calibri" panose="020F0502020204030204" pitchFamily="34" charset="0"/>
                <a:ea typeface="Calibri" panose="020F0502020204030204" pitchFamily="34" charset="0"/>
                <a:cs typeface="Times New Roman" panose="02020603050405020304" pitchFamily="18" charset="0"/>
              </a:rPr>
              <a:t>artefice geniale citato nella Bibbia nel quale la massoneria riconosce il suo Maestro fondatore. Fu ucciso colpito da un regolo alla gola (morte fisica), da una squadra sul petto (morte emotiva) e da un martello sulla testa (morte mentale).</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a:extLst>
              <a:ext uri="{FF2B5EF4-FFF2-40B4-BE49-F238E27FC236}">
                <a16:creationId xmlns:a16="http://schemas.microsoft.com/office/drawing/2014/main" id="{3749D7E8-0337-866E-510E-FF42A8FCA101}"/>
              </a:ext>
            </a:extLst>
          </p:cNvPr>
          <p:cNvPicPr>
            <a:picLocks noChangeAspect="1"/>
          </p:cNvPicPr>
          <p:nvPr/>
        </p:nvPicPr>
        <p:blipFill rotWithShape="1">
          <a:blip r:embed="rId2">
            <a:extLst>
              <a:ext uri="{28A0092B-C50C-407E-A947-70E740481C1C}">
                <a14:useLocalDpi xmlns:a14="http://schemas.microsoft.com/office/drawing/2010/main" val="0"/>
              </a:ext>
            </a:extLst>
          </a:blip>
          <a:srcRect l="490" t="1232" r="1279" b="-1232"/>
          <a:stretch/>
        </p:blipFill>
        <p:spPr>
          <a:xfrm>
            <a:off x="2959479" y="2036064"/>
            <a:ext cx="6294250" cy="4355064"/>
          </a:xfrm>
          <a:prstGeom prst="rect">
            <a:avLst/>
          </a:prstGeom>
        </p:spPr>
      </p:pic>
    </p:spTree>
    <p:extLst>
      <p:ext uri="{BB962C8B-B14F-4D97-AF65-F5344CB8AC3E}">
        <p14:creationId xmlns:p14="http://schemas.microsoft.com/office/powerpoint/2010/main" val="3386880344"/>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Ibis</a:t>
            </a:r>
            <a:r>
              <a:rPr lang="it-IT" sz="1800" dirty="0">
                <a:effectLst/>
                <a:latin typeface="Calibri" panose="020F0502020204030204" pitchFamily="34" charset="0"/>
                <a:ea typeface="Calibri" panose="020F0502020204030204" pitchFamily="34" charset="0"/>
                <a:cs typeface="Times New Roman" panose="02020603050405020304" pitchFamily="18" charset="0"/>
              </a:rPr>
              <a:t>: presso gli egizi incarnazione di Thot, dio della parola creatrice. L’ibis dal becco appuntito rappresenta ogni operazione dell’intelletto pratico, mentre Giobbe gli attribuisce doti di preveggenza.</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10;&#10;Descrizione generata automaticamente">
            <a:extLst>
              <a:ext uri="{FF2B5EF4-FFF2-40B4-BE49-F238E27FC236}">
                <a16:creationId xmlns:a16="http://schemas.microsoft.com/office/drawing/2014/main" id="{F1BB8225-E6BA-7554-D797-0A00215944D8}"/>
              </a:ext>
            </a:extLst>
          </p:cNvPr>
          <p:cNvPicPr>
            <a:picLocks noChangeAspect="1"/>
          </p:cNvPicPr>
          <p:nvPr/>
        </p:nvPicPr>
        <p:blipFill rotWithShape="1">
          <a:blip r:embed="rId2">
            <a:extLst>
              <a:ext uri="{28A0092B-C50C-407E-A947-70E740481C1C}">
                <a14:useLocalDpi xmlns:a14="http://schemas.microsoft.com/office/drawing/2010/main" val="0"/>
              </a:ext>
            </a:extLst>
          </a:blip>
          <a:srcRect l="453" t="-1331" r="-453" b="1331"/>
          <a:stretch/>
        </p:blipFill>
        <p:spPr>
          <a:xfrm>
            <a:off x="2988001" y="1987296"/>
            <a:ext cx="6277920" cy="4307556"/>
          </a:xfrm>
          <a:prstGeom prst="rect">
            <a:avLst/>
          </a:prstGeom>
        </p:spPr>
      </p:pic>
    </p:spTree>
    <p:extLst>
      <p:ext uri="{BB962C8B-B14F-4D97-AF65-F5344CB8AC3E}">
        <p14:creationId xmlns:p14="http://schemas.microsoft.com/office/powerpoint/2010/main" val="2532356673"/>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mj-lt"/>
                <a:ea typeface="Times New Roman" panose="02020603050405020304" pitchFamily="18" charset="0"/>
                <a:cs typeface="Times New Roman" panose="02020603050405020304" pitchFamily="18" charset="0"/>
              </a:rPr>
              <a:t>Labirinto</a:t>
            </a:r>
            <a:r>
              <a:rPr lang="it-IT" sz="2800" dirty="0">
                <a:effectLst/>
                <a:latin typeface="+mj-lt"/>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simbolo di un sistema di difesa, il labirinto annunzia la presenza di qualcosa di prezioso o di sacro. Il labirinto conduce anche all’interno di se stessi.</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10;&#10;Descrizione generata automaticamente">
            <a:extLst>
              <a:ext uri="{FF2B5EF4-FFF2-40B4-BE49-F238E27FC236}">
                <a16:creationId xmlns:a16="http://schemas.microsoft.com/office/drawing/2014/main" id="{124359E0-035B-EA50-A769-781EE83B2CE4}"/>
              </a:ext>
            </a:extLst>
          </p:cNvPr>
          <p:cNvPicPr>
            <a:picLocks noChangeAspect="1"/>
          </p:cNvPicPr>
          <p:nvPr/>
        </p:nvPicPr>
        <p:blipFill rotWithShape="1">
          <a:blip r:embed="rId2">
            <a:extLst>
              <a:ext uri="{28A0092B-C50C-407E-A947-70E740481C1C}">
                <a14:useLocalDpi xmlns:a14="http://schemas.microsoft.com/office/drawing/2010/main" val="0"/>
              </a:ext>
            </a:extLst>
          </a:blip>
          <a:srcRect t="1750" b="-1750"/>
          <a:stretch/>
        </p:blipFill>
        <p:spPr>
          <a:xfrm>
            <a:off x="2980687" y="2036064"/>
            <a:ext cx="6273042" cy="4346448"/>
          </a:xfrm>
          <a:prstGeom prst="rect">
            <a:avLst/>
          </a:prstGeom>
        </p:spPr>
      </p:pic>
    </p:spTree>
    <p:extLst>
      <p:ext uri="{BB962C8B-B14F-4D97-AF65-F5344CB8AC3E}">
        <p14:creationId xmlns:p14="http://schemas.microsoft.com/office/powerpoint/2010/main" val="641886642"/>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err="1">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Makara</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dirty="0">
                <a:latin typeface="Calibri" panose="020F0502020204030204" pitchFamily="34" charset="0"/>
                <a:ea typeface="Calibri" panose="020F0502020204030204" pitchFamily="34" charset="0"/>
                <a:cs typeface="Times New Roman" panose="02020603050405020304" pitchFamily="18" charset="0"/>
              </a:rPr>
              <a:t>è un mostro marino che deriva dal delfino, ma spesso è apparentato col coccodrillo; è principalmente un simbolo delle acque.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 verde&#10;&#10;Descrizione generata automaticamente">
            <a:extLst>
              <a:ext uri="{FF2B5EF4-FFF2-40B4-BE49-F238E27FC236}">
                <a16:creationId xmlns:a16="http://schemas.microsoft.com/office/drawing/2014/main" id="{0D660468-5FEC-F59B-7340-5C0A055C3DCD}"/>
              </a:ext>
            </a:extLst>
          </p:cNvPr>
          <p:cNvPicPr>
            <a:picLocks noChangeAspect="1"/>
          </p:cNvPicPr>
          <p:nvPr/>
        </p:nvPicPr>
        <p:blipFill rotWithShape="1">
          <a:blip r:embed="rId2">
            <a:extLst>
              <a:ext uri="{28A0092B-C50C-407E-A947-70E740481C1C}">
                <a14:useLocalDpi xmlns:a14="http://schemas.microsoft.com/office/drawing/2010/main" val="0"/>
              </a:ext>
            </a:extLst>
          </a:blip>
          <a:srcRect l="505" t="970" r="-505" b="-970"/>
          <a:stretch/>
        </p:blipFill>
        <p:spPr>
          <a:xfrm>
            <a:off x="2939232" y="2051304"/>
            <a:ext cx="6351072" cy="4245864"/>
          </a:xfrm>
          <a:prstGeom prst="rect">
            <a:avLst/>
          </a:prstGeom>
        </p:spPr>
      </p:pic>
    </p:spTree>
    <p:extLst>
      <p:ext uri="{BB962C8B-B14F-4D97-AF65-F5344CB8AC3E}">
        <p14:creationId xmlns:p14="http://schemas.microsoft.com/office/powerpoint/2010/main" val="2333927418"/>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Naga</a:t>
            </a:r>
            <a:r>
              <a:rPr lang="it-IT" sz="1800" dirty="0">
                <a:effectLst/>
                <a:latin typeface="Calibri" panose="020F0502020204030204" pitchFamily="34" charset="0"/>
                <a:ea typeface="Calibri" panose="020F0502020204030204" pitchFamily="34" charset="0"/>
                <a:cs typeface="Times New Roman" panose="02020603050405020304" pitchFamily="18" charset="0"/>
              </a:rPr>
              <a:t>: serpente a sette teste, simbolo dell’arcobaleno come punto magico che apre la via alla dimora degli dei.</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a:extLst>
              <a:ext uri="{FF2B5EF4-FFF2-40B4-BE49-F238E27FC236}">
                <a16:creationId xmlns:a16="http://schemas.microsoft.com/office/drawing/2014/main" id="{35554CAF-342F-B4EA-1D3B-81A15875A513}"/>
              </a:ext>
            </a:extLst>
          </p:cNvPr>
          <p:cNvPicPr>
            <a:picLocks noChangeAspect="1"/>
          </p:cNvPicPr>
          <p:nvPr/>
        </p:nvPicPr>
        <p:blipFill rotWithShape="1">
          <a:blip r:embed="rId2">
            <a:extLst>
              <a:ext uri="{28A0092B-C50C-407E-A947-70E740481C1C}">
                <a14:useLocalDpi xmlns:a14="http://schemas.microsoft.com/office/drawing/2010/main" val="0"/>
              </a:ext>
            </a:extLst>
          </a:blip>
          <a:srcRect l="1142" t="3383" r="99" b="1003"/>
          <a:stretch/>
        </p:blipFill>
        <p:spPr>
          <a:xfrm>
            <a:off x="2959478" y="2048255"/>
            <a:ext cx="6273039" cy="4200879"/>
          </a:xfrm>
          <a:prstGeom prst="rect">
            <a:avLst/>
          </a:prstGeom>
        </p:spPr>
      </p:pic>
    </p:spTree>
    <p:extLst>
      <p:ext uri="{BB962C8B-B14F-4D97-AF65-F5344CB8AC3E}">
        <p14:creationId xmlns:p14="http://schemas.microsoft.com/office/powerpoint/2010/main" val="1657800369"/>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532903"/>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Oceano</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dirty="0">
                <a:latin typeface="Calibri" panose="020F0502020204030204" pitchFamily="34" charset="0"/>
                <a:ea typeface="Calibri" panose="020F0502020204030204" pitchFamily="34" charset="0"/>
                <a:cs typeface="Times New Roman" panose="02020603050405020304" pitchFamily="18" charset="0"/>
              </a:rPr>
              <a:t>immagine della indistinzione primordiale, dell’indeterminatezza iniziale.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10;&#10;Descrizione generata automaticamente">
            <a:extLst>
              <a:ext uri="{FF2B5EF4-FFF2-40B4-BE49-F238E27FC236}">
                <a16:creationId xmlns:a16="http://schemas.microsoft.com/office/drawing/2014/main" id="{60DEF35B-718E-3B1A-A4A3-6FC25F43051A}"/>
              </a:ext>
            </a:extLst>
          </p:cNvPr>
          <p:cNvPicPr>
            <a:picLocks noChangeAspect="1"/>
          </p:cNvPicPr>
          <p:nvPr/>
        </p:nvPicPr>
        <p:blipFill rotWithShape="1">
          <a:blip r:embed="rId2">
            <a:extLst>
              <a:ext uri="{28A0092B-C50C-407E-A947-70E740481C1C}">
                <a14:useLocalDpi xmlns:a14="http://schemas.microsoft.com/office/drawing/2010/main" val="0"/>
              </a:ext>
            </a:extLst>
          </a:blip>
          <a:srcRect l="609" t="834" r="-609" b="-834"/>
          <a:stretch/>
        </p:blipFill>
        <p:spPr>
          <a:xfrm>
            <a:off x="2959479" y="2051281"/>
            <a:ext cx="6294245" cy="4243570"/>
          </a:xfrm>
          <a:prstGeom prst="rect">
            <a:avLst/>
          </a:prstGeom>
        </p:spPr>
      </p:pic>
    </p:spTree>
    <p:extLst>
      <p:ext uri="{BB962C8B-B14F-4D97-AF65-F5344CB8AC3E}">
        <p14:creationId xmlns:p14="http://schemas.microsoft.com/office/powerpoint/2010/main" val="74291554"/>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532903"/>
          </a:xfrm>
          <a:prstGeom prst="rect">
            <a:avLst/>
          </a:prstGeom>
          <a:noFill/>
        </p:spPr>
        <p:txBody>
          <a:bodyPr wrap="square">
            <a:spAutoFit/>
          </a:bodyPr>
          <a:lstStyle/>
          <a:p>
            <a:pPr>
              <a:lnSpc>
                <a:spcPct val="107000"/>
              </a:lnSpc>
              <a:spcAft>
                <a:spcPts val="800"/>
              </a:spcAft>
            </a:pPr>
            <a:r>
              <a:rPr lang="it-IT" sz="2800" dirty="0" err="1">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Pactolo</a:t>
            </a:r>
            <a:r>
              <a:rPr lang="it-IT" sz="1800" dirty="0">
                <a:effectLst/>
                <a:latin typeface="Calibri" panose="020F0502020204030204" pitchFamily="34" charset="0"/>
                <a:ea typeface="Calibri" panose="020F0502020204030204" pitchFamily="34" charset="0"/>
                <a:cs typeface="Times New Roman" panose="02020603050405020304" pitchFamily="18" charset="0"/>
              </a:rPr>
              <a:t>: il fiume d’oro, alle cui foci Re Mida perse il suo potere.</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a:extLst>
              <a:ext uri="{FF2B5EF4-FFF2-40B4-BE49-F238E27FC236}">
                <a16:creationId xmlns:a16="http://schemas.microsoft.com/office/drawing/2014/main" id="{31CE51B9-66D0-9189-39E5-DB2DC5AA2137}"/>
              </a:ext>
            </a:extLst>
          </p:cNvPr>
          <p:cNvPicPr>
            <a:picLocks noChangeAspect="1"/>
          </p:cNvPicPr>
          <p:nvPr/>
        </p:nvPicPr>
        <p:blipFill rotWithShape="1">
          <a:blip r:embed="rId2">
            <a:extLst>
              <a:ext uri="{28A0092B-C50C-407E-A947-70E740481C1C}">
                <a14:useLocalDpi xmlns:a14="http://schemas.microsoft.com/office/drawing/2010/main" val="0"/>
              </a:ext>
            </a:extLst>
          </a:blip>
          <a:srcRect l="868" t="1267" r="-868" b="-1267"/>
          <a:stretch/>
        </p:blipFill>
        <p:spPr>
          <a:xfrm>
            <a:off x="2935094" y="2036064"/>
            <a:ext cx="6379594" cy="4352543"/>
          </a:xfrm>
          <a:prstGeom prst="rect">
            <a:avLst/>
          </a:prstGeom>
        </p:spPr>
      </p:pic>
    </p:spTree>
    <p:extLst>
      <p:ext uri="{BB962C8B-B14F-4D97-AF65-F5344CB8AC3E}">
        <p14:creationId xmlns:p14="http://schemas.microsoft.com/office/powerpoint/2010/main" val="3238950317"/>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Quadrato</a:t>
            </a:r>
            <a:r>
              <a:rPr lang="it-IT" sz="1800" dirty="0">
                <a:effectLst/>
                <a:latin typeface="Calibri" panose="020F0502020204030204" pitchFamily="34" charset="0"/>
                <a:ea typeface="Calibri" panose="020F0502020204030204" pitchFamily="34" charset="0"/>
                <a:cs typeface="Times New Roman" panose="02020603050405020304" pitchFamily="18" charset="0"/>
              </a:rPr>
              <a:t>: è il simbolo della terra in opposizione al cielo, ma è anche il simbolo dell’universo creato in opposizione al non creato e al creatore. Evoca anche il senso del segreto e del potere occulto.</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 rosso, graffiti, dipinto&#10;&#10;Descrizione generata automaticamente">
            <a:extLst>
              <a:ext uri="{FF2B5EF4-FFF2-40B4-BE49-F238E27FC236}">
                <a16:creationId xmlns:a16="http://schemas.microsoft.com/office/drawing/2014/main" id="{6E5B5C2D-7E0C-24FA-1D3F-14DB3450237F}"/>
              </a:ext>
            </a:extLst>
          </p:cNvPr>
          <p:cNvPicPr>
            <a:picLocks noChangeAspect="1"/>
          </p:cNvPicPr>
          <p:nvPr/>
        </p:nvPicPr>
        <p:blipFill rotWithShape="1">
          <a:blip r:embed="rId2">
            <a:extLst>
              <a:ext uri="{28A0092B-C50C-407E-A947-70E740481C1C}">
                <a14:useLocalDpi xmlns:a14="http://schemas.microsoft.com/office/drawing/2010/main" val="0"/>
              </a:ext>
            </a:extLst>
          </a:blip>
          <a:srcRect l="565" t="2479" r="-565" b="-2479"/>
          <a:stretch/>
        </p:blipFill>
        <p:spPr>
          <a:xfrm>
            <a:off x="2959478" y="2036064"/>
            <a:ext cx="6294239" cy="4352543"/>
          </a:xfrm>
          <a:prstGeom prst="rect">
            <a:avLst/>
          </a:prstGeom>
        </p:spPr>
      </p:pic>
    </p:spTree>
    <p:extLst>
      <p:ext uri="{BB962C8B-B14F-4D97-AF65-F5344CB8AC3E}">
        <p14:creationId xmlns:p14="http://schemas.microsoft.com/office/powerpoint/2010/main" val="2086171000"/>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Ragno</a:t>
            </a:r>
            <a:r>
              <a:rPr lang="it-IT" sz="1800" dirty="0">
                <a:effectLst/>
                <a:latin typeface="Calibri" panose="020F0502020204030204" pitchFamily="34" charset="0"/>
                <a:ea typeface="Calibri" panose="020F0502020204030204" pitchFamily="34" charset="0"/>
                <a:cs typeface="Times New Roman" panose="02020603050405020304" pitchFamily="18" charset="0"/>
              </a:rPr>
              <a:t>: il ragno ha un ruolo demiurgico presso molti popoli. La leggenda greco invece fa del ragno la caricatura della divinità. In Giobbe la casa del ragno è il simbolo dell’instabilità.</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 rosso&#10;&#10;Descrizione generata automaticamente">
            <a:extLst>
              <a:ext uri="{FF2B5EF4-FFF2-40B4-BE49-F238E27FC236}">
                <a16:creationId xmlns:a16="http://schemas.microsoft.com/office/drawing/2014/main" id="{15430A62-FD43-B4FA-EB96-AA621A535551}"/>
              </a:ext>
            </a:extLst>
          </p:cNvPr>
          <p:cNvPicPr>
            <a:picLocks noChangeAspect="1"/>
          </p:cNvPicPr>
          <p:nvPr/>
        </p:nvPicPr>
        <p:blipFill rotWithShape="1">
          <a:blip r:embed="rId2">
            <a:extLst>
              <a:ext uri="{28A0092B-C50C-407E-A947-70E740481C1C}">
                <a14:useLocalDpi xmlns:a14="http://schemas.microsoft.com/office/drawing/2010/main" val="0"/>
              </a:ext>
            </a:extLst>
          </a:blip>
          <a:srcRect t="1798" b="-1798"/>
          <a:stretch/>
        </p:blipFill>
        <p:spPr>
          <a:xfrm>
            <a:off x="2959478" y="1901952"/>
            <a:ext cx="6294250" cy="4478244"/>
          </a:xfrm>
          <a:prstGeom prst="rect">
            <a:avLst/>
          </a:prstGeom>
        </p:spPr>
      </p:pic>
    </p:spTree>
    <p:extLst>
      <p:ext uri="{BB962C8B-B14F-4D97-AF65-F5344CB8AC3E}">
        <p14:creationId xmlns:p14="http://schemas.microsoft.com/office/powerpoint/2010/main" val="1875407546"/>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532903"/>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Sacrificio: </a:t>
            </a:r>
            <a:r>
              <a:rPr lang="it-IT" sz="1800" dirty="0">
                <a:effectLst/>
                <a:latin typeface="Calibri" panose="020F0502020204030204" pitchFamily="34" charset="0"/>
                <a:ea typeface="Calibri" panose="020F0502020204030204" pitchFamily="34" charset="0"/>
                <a:cs typeface="Times New Roman" panose="02020603050405020304" pitchFamily="18" charset="0"/>
              </a:rPr>
              <a:t>simbolo di rinuncia ai legami terreni per amore dello spirito o della divinità.</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 calzoni&#10;&#10;Descrizione generata automaticamente">
            <a:extLst>
              <a:ext uri="{FF2B5EF4-FFF2-40B4-BE49-F238E27FC236}">
                <a16:creationId xmlns:a16="http://schemas.microsoft.com/office/drawing/2014/main" id="{94ECF064-8FCE-6E5D-78E6-29FE116037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479" y="2036064"/>
            <a:ext cx="6294250" cy="4258789"/>
          </a:xfrm>
          <a:prstGeom prst="rect">
            <a:avLst/>
          </a:prstGeom>
        </p:spPr>
      </p:pic>
    </p:spTree>
    <p:extLst>
      <p:ext uri="{BB962C8B-B14F-4D97-AF65-F5344CB8AC3E}">
        <p14:creationId xmlns:p14="http://schemas.microsoft.com/office/powerpoint/2010/main" val="951959542"/>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532903"/>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Tarocchi</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dirty="0">
                <a:latin typeface="Calibri" panose="020F0502020204030204" pitchFamily="34" charset="0"/>
                <a:ea typeface="Calibri" panose="020F0502020204030204" pitchFamily="34" charset="0"/>
                <a:cs typeface="Times New Roman" panose="02020603050405020304" pitchFamily="18" charset="0"/>
              </a:rPr>
              <a:t>con l’appiccato si entra in un mondo rovesciato in cui i mezzi materiali sono divenuti inefficaci.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mappa&#10;&#10;Descrizione generata automaticamente">
            <a:extLst>
              <a:ext uri="{FF2B5EF4-FFF2-40B4-BE49-F238E27FC236}">
                <a16:creationId xmlns:a16="http://schemas.microsoft.com/office/drawing/2014/main" id="{D6A1CB02-82EF-4C89-DC2B-4E50AEB4E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8270" y="2036063"/>
            <a:ext cx="6315460" cy="4258787"/>
          </a:xfrm>
          <a:prstGeom prst="rect">
            <a:avLst/>
          </a:prstGeom>
        </p:spPr>
      </p:pic>
    </p:spTree>
    <p:extLst>
      <p:ext uri="{BB962C8B-B14F-4D97-AF65-F5344CB8AC3E}">
        <p14:creationId xmlns:p14="http://schemas.microsoft.com/office/powerpoint/2010/main" val="2109999089"/>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532903"/>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Uccello</a:t>
            </a:r>
            <a:r>
              <a:rPr lang="it-IT" sz="1800" dirty="0">
                <a:effectLst/>
                <a:latin typeface="Calibri" panose="020F0502020204030204" pitchFamily="34" charset="0"/>
                <a:ea typeface="Calibri" panose="020F0502020204030204" pitchFamily="34" charset="0"/>
                <a:cs typeface="Times New Roman" panose="02020603050405020304" pitchFamily="18" charset="0"/>
              </a:rPr>
              <a:t>: i numerosi uccelli azzurri cinesi sono delle fate, degli immortali, dei messaggeri celesti.</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a:extLst>
              <a:ext uri="{FF2B5EF4-FFF2-40B4-BE49-F238E27FC236}">
                <a16:creationId xmlns:a16="http://schemas.microsoft.com/office/drawing/2014/main" id="{CBBCDE1A-CDFD-5A14-8DF2-29C52C71AF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479" y="2036063"/>
            <a:ext cx="6294249" cy="4258787"/>
          </a:xfrm>
          <a:prstGeom prst="rect">
            <a:avLst/>
          </a:prstGeom>
        </p:spPr>
      </p:pic>
    </p:spTree>
    <p:extLst>
      <p:ext uri="{BB962C8B-B14F-4D97-AF65-F5344CB8AC3E}">
        <p14:creationId xmlns:p14="http://schemas.microsoft.com/office/powerpoint/2010/main" val="1875324039"/>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836576"/>
          </a:xfrm>
          <a:prstGeom prst="rect">
            <a:avLst/>
          </a:prstGeom>
          <a:noFill/>
        </p:spPr>
        <p:txBody>
          <a:bodyPr wrap="square">
            <a:spAutoFit/>
          </a:bodyPr>
          <a:lstStyle/>
          <a:p>
            <a:pPr>
              <a:lnSpc>
                <a:spcPct val="107000"/>
              </a:lnSpc>
              <a:spcAft>
                <a:spcPts val="800"/>
              </a:spcAft>
            </a:pPr>
            <a:r>
              <a:rPr lang="it-IT" sz="2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Venere</a:t>
            </a:r>
            <a:r>
              <a:rPr lang="it-IT" sz="1800" dirty="0">
                <a:effectLst/>
                <a:latin typeface="Calibri" panose="020F0502020204030204" pitchFamily="34" charset="0"/>
                <a:ea typeface="Calibri" panose="020F0502020204030204" pitchFamily="34" charset="0"/>
                <a:cs typeface="Times New Roman" panose="02020603050405020304" pitchFamily="18" charset="0"/>
              </a:rPr>
              <a:t>: il ciclo diurno di Venere che appare alternativamente ad Est e a Ovest ne fa un essenziale simbolo della morte e della rinascita. </a:t>
            </a: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Immagine che contiene testo&#10;&#10;Descrizione generata automaticamente">
            <a:extLst>
              <a:ext uri="{FF2B5EF4-FFF2-40B4-BE49-F238E27FC236}">
                <a16:creationId xmlns:a16="http://schemas.microsoft.com/office/drawing/2014/main" id="{8748F74F-92BD-A320-C0DD-54FBB4E1960E}"/>
              </a:ext>
            </a:extLst>
          </p:cNvPr>
          <p:cNvPicPr>
            <a:picLocks noChangeAspect="1"/>
          </p:cNvPicPr>
          <p:nvPr/>
        </p:nvPicPr>
        <p:blipFill rotWithShape="1">
          <a:blip r:embed="rId2">
            <a:extLst>
              <a:ext uri="{28A0092B-C50C-407E-A947-70E740481C1C}">
                <a14:useLocalDpi xmlns:a14="http://schemas.microsoft.com/office/drawing/2010/main" val="0"/>
              </a:ext>
            </a:extLst>
          </a:blip>
          <a:srcRect l="311" r="-311"/>
          <a:stretch/>
        </p:blipFill>
        <p:spPr>
          <a:xfrm>
            <a:off x="2898518" y="2036063"/>
            <a:ext cx="6379589" cy="4258787"/>
          </a:xfrm>
          <a:prstGeom prst="rect">
            <a:avLst/>
          </a:prstGeom>
        </p:spPr>
      </p:pic>
    </p:spTree>
    <p:extLst>
      <p:ext uri="{BB962C8B-B14F-4D97-AF65-F5344CB8AC3E}">
        <p14:creationId xmlns:p14="http://schemas.microsoft.com/office/powerpoint/2010/main" val="1461875079"/>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9CAB8BB-5D2B-67E8-51D3-07A1DE58E299}"/>
              </a:ext>
            </a:extLst>
          </p:cNvPr>
          <p:cNvSpPr txBox="1"/>
          <p:nvPr/>
        </p:nvSpPr>
        <p:spPr>
          <a:xfrm>
            <a:off x="764094" y="754485"/>
            <a:ext cx="10294049" cy="375552"/>
          </a:xfrm>
          <a:prstGeom prst="rect">
            <a:avLst/>
          </a:prstGeom>
          <a:noFill/>
        </p:spPr>
        <p:txBody>
          <a:bodyPr wrap="square">
            <a:spAutoFit/>
          </a:bodyPr>
          <a:lstStyle/>
          <a:p>
            <a:pPr>
              <a:lnSpc>
                <a:spcPct val="107000"/>
              </a:lnSpc>
              <a:spcAft>
                <a:spcPts val="800"/>
              </a:spcAft>
            </a:pPr>
            <a:r>
              <a:rPr lang="it-IT" sz="18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Zaffiro</a:t>
            </a:r>
            <a:r>
              <a:rPr lang="it-IT" sz="1800" dirty="0">
                <a:effectLst/>
                <a:latin typeface="Calibri" panose="020F0502020204030204" pitchFamily="34" charset="0"/>
                <a:ea typeface="Calibri" panose="020F0502020204030204" pitchFamily="34" charset="0"/>
                <a:cs typeface="Times New Roman" panose="02020603050405020304" pitchFamily="18" charset="0"/>
              </a:rPr>
              <a:t>: pietra celeste per eccellenza. </a:t>
            </a:r>
            <a:r>
              <a:rPr lang="it-IT" dirty="0">
                <a:latin typeface="Calibri" panose="020F0502020204030204" pitchFamily="34" charset="0"/>
                <a:ea typeface="Calibri" panose="020F0502020204030204" pitchFamily="34" charset="0"/>
                <a:cs typeface="Times New Roman" panose="02020603050405020304" pitchFamily="18" charset="0"/>
              </a:rPr>
              <a:t>Gli alchimisti lo apparentano all’elemento aria.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tangolo 4">
            <a:extLst>
              <a:ext uri="{FF2B5EF4-FFF2-40B4-BE49-F238E27FC236}">
                <a16:creationId xmlns:a16="http://schemas.microsoft.com/office/drawing/2014/main" id="{2AE5B813-A5E6-0105-53FA-C93D0F9EB3A5}"/>
              </a:ext>
            </a:extLst>
          </p:cNvPr>
          <p:cNvSpPr/>
          <p:nvPr/>
        </p:nvSpPr>
        <p:spPr>
          <a:xfrm>
            <a:off x="524256" y="170688"/>
            <a:ext cx="11167872" cy="6486144"/>
          </a:xfrm>
          <a:prstGeom prst="rect">
            <a:avLst/>
          </a:prstGeom>
          <a:noFill/>
          <a:ln w="50800" cap="rnd">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a:extLst>
              <a:ext uri="{FF2B5EF4-FFF2-40B4-BE49-F238E27FC236}">
                <a16:creationId xmlns:a16="http://schemas.microsoft.com/office/drawing/2014/main" id="{AB849442-23EB-C11B-6B46-79619A0560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479" y="2063400"/>
            <a:ext cx="6294248" cy="4231451"/>
          </a:xfrm>
          <a:prstGeom prst="rect">
            <a:avLst/>
          </a:prstGeom>
        </p:spPr>
      </p:pic>
    </p:spTree>
    <p:extLst>
      <p:ext uri="{BB962C8B-B14F-4D97-AF65-F5344CB8AC3E}">
        <p14:creationId xmlns:p14="http://schemas.microsoft.com/office/powerpoint/2010/main" val="4091363178"/>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395378-E6BA-CCED-AB4D-0D09406A8DDF}"/>
              </a:ext>
            </a:extLst>
          </p:cNvPr>
          <p:cNvPicPr>
            <a:picLocks noChangeAspect="1"/>
          </p:cNvPicPr>
          <p:nvPr/>
        </p:nvPicPr>
        <p:blipFill rotWithShape="1">
          <a:blip r:embed="rId2">
            <a:extLst>
              <a:ext uri="{28A0092B-C50C-407E-A947-70E740481C1C}">
                <a14:useLocalDpi xmlns:a14="http://schemas.microsoft.com/office/drawing/2010/main" val="0"/>
              </a:ext>
            </a:extLst>
          </a:blip>
          <a:srcRect t="1050" b="-1050"/>
          <a:stretch/>
        </p:blipFill>
        <p:spPr>
          <a:xfrm>
            <a:off x="1117103" y="0"/>
            <a:ext cx="9957793" cy="6930000"/>
          </a:xfrm>
          <a:prstGeom prst="rect">
            <a:avLst/>
          </a:prstGeom>
        </p:spPr>
      </p:pic>
      <p:sp>
        <p:nvSpPr>
          <p:cNvPr id="2" name="Titolo 1">
            <a:extLst>
              <a:ext uri="{FF2B5EF4-FFF2-40B4-BE49-F238E27FC236}">
                <a16:creationId xmlns:a16="http://schemas.microsoft.com/office/drawing/2014/main" id="{804EDD24-B4E8-9C5A-0922-A175D50520C8}"/>
              </a:ext>
            </a:extLst>
          </p:cNvPr>
          <p:cNvSpPr>
            <a:spLocks noGrp="1"/>
          </p:cNvSpPr>
          <p:nvPr>
            <p:ph type="ctrTitle"/>
          </p:nvPr>
        </p:nvSpPr>
        <p:spPr/>
        <p:txBody>
          <a:bodyPr/>
          <a:lstStyle/>
          <a:p>
            <a:r>
              <a:rPr lang="it-IT" sz="6000" dirty="0">
                <a:solidFill>
                  <a:schemeClr val="bg1"/>
                </a:solidFill>
              </a:rPr>
              <a:t>Alfabeto</a:t>
            </a:r>
            <a:br>
              <a:rPr lang="it-IT" sz="6000" dirty="0">
                <a:solidFill>
                  <a:schemeClr val="bg1"/>
                </a:solidFill>
              </a:rPr>
            </a:br>
            <a:r>
              <a:rPr lang="it-IT" sz="6000" dirty="0">
                <a:solidFill>
                  <a:schemeClr val="bg1"/>
                </a:solidFill>
              </a:rPr>
              <a:t>parole, simboli, immagini</a:t>
            </a:r>
            <a:endParaRPr lang="it-IT" dirty="0">
              <a:solidFill>
                <a:schemeClr val="bg1"/>
              </a:solidFill>
            </a:endParaRPr>
          </a:p>
        </p:txBody>
      </p:sp>
      <p:sp>
        <p:nvSpPr>
          <p:cNvPr id="3" name="Sottotitolo 2">
            <a:extLst>
              <a:ext uri="{FF2B5EF4-FFF2-40B4-BE49-F238E27FC236}">
                <a16:creationId xmlns:a16="http://schemas.microsoft.com/office/drawing/2014/main" id="{4559D476-F269-53AF-3BF7-B0A3A38BA865}"/>
              </a:ext>
            </a:extLst>
          </p:cNvPr>
          <p:cNvSpPr>
            <a:spLocks noGrp="1"/>
          </p:cNvSpPr>
          <p:nvPr>
            <p:ph type="subTitle" idx="1"/>
          </p:nvPr>
        </p:nvSpPr>
        <p:spPr/>
        <p:txBody>
          <a:bodyPr>
            <a:normAutofit lnSpcReduction="10000"/>
          </a:bodyPr>
          <a:lstStyle/>
          <a:p>
            <a:r>
              <a:rPr lang="it-IT" dirty="0">
                <a:solidFill>
                  <a:schemeClr val="bg1">
                    <a:lumMod val="95000"/>
                  </a:schemeClr>
                </a:solidFill>
              </a:rPr>
              <a:t>Opere su carta di </a:t>
            </a:r>
            <a:r>
              <a:rPr lang="it-IT" dirty="0" err="1">
                <a:solidFill>
                  <a:schemeClr val="bg1">
                    <a:lumMod val="95000"/>
                  </a:schemeClr>
                </a:solidFill>
              </a:rPr>
              <a:t>Arera</a:t>
            </a:r>
            <a:r>
              <a:rPr lang="it-IT" dirty="0">
                <a:solidFill>
                  <a:schemeClr val="bg1">
                    <a:lumMod val="95000"/>
                  </a:schemeClr>
                </a:solidFill>
              </a:rPr>
              <a:t> – Sandro Frera – 2022</a:t>
            </a:r>
          </a:p>
          <a:p>
            <a:r>
              <a:rPr lang="it-IT" dirty="0" err="1">
                <a:solidFill>
                  <a:schemeClr val="bg1">
                    <a:lumMod val="95000"/>
                  </a:schemeClr>
                </a:solidFill>
              </a:rPr>
              <a:t>Sandrofrera.blog</a:t>
            </a:r>
            <a:endParaRPr lang="it-IT" dirty="0">
              <a:solidFill>
                <a:schemeClr val="bg1">
                  <a:lumMod val="95000"/>
                </a:schemeClr>
              </a:solidFill>
            </a:endParaRPr>
          </a:p>
          <a:p>
            <a:r>
              <a:rPr lang="it-IT" dirty="0">
                <a:solidFill>
                  <a:schemeClr val="bg1">
                    <a:lumMod val="95000"/>
                  </a:schemeClr>
                </a:solidFill>
                <a:hlinkClick r:id="rId3">
                  <a:extLst>
                    <a:ext uri="{A12FA001-AC4F-418D-AE19-62706E023703}">
                      <ahyp:hlinkClr xmlns:ahyp="http://schemas.microsoft.com/office/drawing/2018/hyperlinkcolor" val="tx"/>
                    </a:ext>
                  </a:extLst>
                </a:hlinkClick>
              </a:rPr>
              <a:t>       Sandro.frera@yahoo.it</a:t>
            </a:r>
            <a:r>
              <a:rPr lang="it-IT" dirty="0">
                <a:solidFill>
                  <a:schemeClr val="bg1">
                    <a:lumMod val="95000"/>
                  </a:schemeClr>
                </a:solidFill>
              </a:rPr>
              <a:t>	</a:t>
            </a:r>
          </a:p>
          <a:p>
            <a:r>
              <a:rPr lang="it-IT" dirty="0">
                <a:solidFill>
                  <a:schemeClr val="bg1">
                    <a:lumMod val="95000"/>
                  </a:schemeClr>
                </a:solidFill>
              </a:rPr>
              <a:t>3356068005</a:t>
            </a:r>
          </a:p>
        </p:txBody>
      </p:sp>
    </p:spTree>
    <p:extLst>
      <p:ext uri="{BB962C8B-B14F-4D97-AF65-F5344CB8AC3E}">
        <p14:creationId xmlns:p14="http://schemas.microsoft.com/office/powerpoint/2010/main" val="3178643920"/>
      </p:ext>
    </p:extLst>
  </p:cSld>
  <p:clrMapOvr>
    <a:masterClrMapping/>
  </p:clrMapOvr>
  <mc:AlternateContent xmlns:mc="http://schemas.openxmlformats.org/markup-compatibility/2006">
    <mc:Choice xmlns:p14="http://schemas.microsoft.com/office/powerpoint/2010/main" Requires="p14">
      <p:transition spd="slow" p14:dur="3000" advClick="0" advTm="5000">
        <p:fade/>
      </p:transition>
    </mc:Choice>
    <mc:Fallback>
      <p:transition spd="slow" advClick="0" advTm="5000">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626</Words>
  <Application>Microsoft Office PowerPoint</Application>
  <PresentationFormat>Widescreen</PresentationFormat>
  <Paragraphs>28</Paragraphs>
  <Slides>23</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23</vt:i4>
      </vt:variant>
    </vt:vector>
  </HeadingPairs>
  <TitlesOfParts>
    <vt:vector size="27" baseType="lpstr">
      <vt:lpstr>Arial</vt:lpstr>
      <vt:lpstr>Calibri</vt:lpstr>
      <vt:lpstr>Calibri Light</vt:lpstr>
      <vt:lpstr>Tema di Office</vt:lpstr>
      <vt:lpstr>Alfabeto parole, simboli, immagini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Alfabeto parole, simboli, immagini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Parole contro</dc:title>
  <dc:creator>Stefania Gatti</dc:creator>
  <cp:lastModifiedBy>Stefania Gatti</cp:lastModifiedBy>
  <cp:revision>8</cp:revision>
  <dcterms:created xsi:type="dcterms:W3CDTF">2022-12-19T16:35:55Z</dcterms:created>
  <dcterms:modified xsi:type="dcterms:W3CDTF">2022-12-19T21:36:19Z</dcterms:modified>
</cp:coreProperties>
</file>